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8" d="100"/>
          <a:sy n="98" d="100"/>
        </p:scale>
        <p:origin x="6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EBCB-94A5-4B97-8304-8A2F52C81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3C207D-FDEA-4AF4-BA92-937FE2E58B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786D83-AF48-4921-8AB3-1C4049840A2F}"/>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5" name="Footer Placeholder 4">
            <a:extLst>
              <a:ext uri="{FF2B5EF4-FFF2-40B4-BE49-F238E27FC236}">
                <a16:creationId xmlns:a16="http://schemas.microsoft.com/office/drawing/2014/main" id="{2799E212-CF57-4448-BAD9-0F4DC9EC4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03AD23-A546-43AC-A8BE-E973C3B5D01C}"/>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412881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55369-0B4E-4226-B77B-1B1C5DFEF0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B565E2-E28F-4350-8113-5A93318A10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39566-E5A2-41AE-9E3A-2E1A27B9E81D}"/>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5" name="Footer Placeholder 4">
            <a:extLst>
              <a:ext uri="{FF2B5EF4-FFF2-40B4-BE49-F238E27FC236}">
                <a16:creationId xmlns:a16="http://schemas.microsoft.com/office/drawing/2014/main" id="{EB541960-BA54-4E45-A8E4-4A0BF85BFB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C2B3CD-C8E9-4AA8-A4BF-A633C2C9E1F9}"/>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81526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C16726-E3CE-4583-9E2A-CBDD412B50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2678DF-8311-4063-B24D-BBF33DDCA4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216142-E936-49C9-BF4E-68DE27E3A776}"/>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5" name="Footer Placeholder 4">
            <a:extLst>
              <a:ext uri="{FF2B5EF4-FFF2-40B4-BE49-F238E27FC236}">
                <a16:creationId xmlns:a16="http://schemas.microsoft.com/office/drawing/2014/main" id="{4557D693-E91E-4651-8623-BF818AC9C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F7B47-7A16-4525-9345-22E3141543E0}"/>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300635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F4FC9-E4FB-4B5D-A0C2-A74657D4C9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5D99F2-CD18-4A86-96DE-34546C846C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2689C-ED46-46FB-A655-2FF4FBEA7877}"/>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5" name="Footer Placeholder 4">
            <a:extLst>
              <a:ext uri="{FF2B5EF4-FFF2-40B4-BE49-F238E27FC236}">
                <a16:creationId xmlns:a16="http://schemas.microsoft.com/office/drawing/2014/main" id="{77900BDB-2ABB-4F8A-A2B4-84EA20106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1E007-3F36-43AF-9505-3C5A6B3C2B0D}"/>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218571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CFC60-D99D-4DD1-940D-49A06CD9AB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26614A-0690-4967-B531-78262C7CAD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DD9959-B145-4CEF-A8F0-8ABE15E3CA34}"/>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5" name="Footer Placeholder 4">
            <a:extLst>
              <a:ext uri="{FF2B5EF4-FFF2-40B4-BE49-F238E27FC236}">
                <a16:creationId xmlns:a16="http://schemas.microsoft.com/office/drawing/2014/main" id="{8EBDFACD-7539-4E5B-815E-56B78C76B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4540D-8058-4D33-9427-06B47581846E}"/>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248133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D0B3A-6490-4C13-B057-69B23364D5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D5F287-3F83-41C2-8801-BFA5487117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6CD51-D9F8-4C6F-AB9F-58892A065E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87D935-6A2E-44F6-9D95-39486CE7F33B}"/>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6" name="Footer Placeholder 5">
            <a:extLst>
              <a:ext uri="{FF2B5EF4-FFF2-40B4-BE49-F238E27FC236}">
                <a16:creationId xmlns:a16="http://schemas.microsoft.com/office/drawing/2014/main" id="{91A5B0DD-4FEA-4F72-A841-DD7545EB3F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36B0A6-F0BA-40A8-AA98-CFF8FCAF8727}"/>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389101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C7DF4-ED66-4048-B930-89BFE5C82C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7E6CB7-C5F6-46F9-AE72-001E6439DF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A59683-438E-415E-AFEF-856E8B4EFD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E6DFA6-EF63-4E65-B3F2-994541DD8B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C7D0CF-9C42-4B63-B437-54FE0AFF13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8B5428-AC09-4FD7-A636-63C1CEE3D495}"/>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8" name="Footer Placeholder 7">
            <a:extLst>
              <a:ext uri="{FF2B5EF4-FFF2-40B4-BE49-F238E27FC236}">
                <a16:creationId xmlns:a16="http://schemas.microsoft.com/office/drawing/2014/main" id="{7E1109A0-6F03-44A4-A123-BAE7A016C7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CC9E00-F492-4B85-9522-BDE0DD2A1615}"/>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107684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8635E-D321-4908-B046-0368178B27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42410E-F6DC-498C-9ABD-F487DEE8391B}"/>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4" name="Footer Placeholder 3">
            <a:extLst>
              <a:ext uri="{FF2B5EF4-FFF2-40B4-BE49-F238E27FC236}">
                <a16:creationId xmlns:a16="http://schemas.microsoft.com/office/drawing/2014/main" id="{8B00371E-3342-4911-BD27-7BFF814EB9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91F964-BF67-4A9C-9A13-6AFED98DF1E5}"/>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248665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B25D23-7467-496D-A500-2C5872E3E8DC}"/>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3" name="Footer Placeholder 2">
            <a:extLst>
              <a:ext uri="{FF2B5EF4-FFF2-40B4-BE49-F238E27FC236}">
                <a16:creationId xmlns:a16="http://schemas.microsoft.com/office/drawing/2014/main" id="{4C20D04C-F4BB-4A89-A6BC-46F9B529BA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FD8CA7-5CF7-439D-999B-D21C4F7A510E}"/>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40800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6E518-C628-49AC-A9CB-EAE48025A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E82198-FC9A-48DD-8D38-DF5E8CC54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1BEF6E-9D6C-4C0D-893D-E496DF9AC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B687F7-76D4-493E-81D4-8A2C788D44BA}"/>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6" name="Footer Placeholder 5">
            <a:extLst>
              <a:ext uri="{FF2B5EF4-FFF2-40B4-BE49-F238E27FC236}">
                <a16:creationId xmlns:a16="http://schemas.microsoft.com/office/drawing/2014/main" id="{A88F8AA3-9B0C-44BE-B207-85CAF5AA66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AF0892-2F2D-49EE-A9AF-60E4ACCD5919}"/>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383003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D0B1-5867-431C-9EEA-75D0CC867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E0C106-E67C-4B09-BADE-6F95081B4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29700C-7E6A-47E3-ABF9-920D9AC8C9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A30838-389D-480C-B3DD-13CCB05E05B7}"/>
              </a:ext>
            </a:extLst>
          </p:cNvPr>
          <p:cNvSpPr>
            <a:spLocks noGrp="1"/>
          </p:cNvSpPr>
          <p:nvPr>
            <p:ph type="dt" sz="half" idx="10"/>
          </p:nvPr>
        </p:nvSpPr>
        <p:spPr/>
        <p:txBody>
          <a:bodyPr/>
          <a:lstStyle/>
          <a:p>
            <a:fld id="{11389FED-1FC0-4729-BFD7-3566003ADDA7}" type="datetimeFigureOut">
              <a:rPr lang="en-US" smtClean="0"/>
              <a:t>5/22/20</a:t>
            </a:fld>
            <a:endParaRPr lang="en-US"/>
          </a:p>
        </p:txBody>
      </p:sp>
      <p:sp>
        <p:nvSpPr>
          <p:cNvPr id="6" name="Footer Placeholder 5">
            <a:extLst>
              <a:ext uri="{FF2B5EF4-FFF2-40B4-BE49-F238E27FC236}">
                <a16:creationId xmlns:a16="http://schemas.microsoft.com/office/drawing/2014/main" id="{3E33228C-0A8C-40BC-B37A-5196A5404C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A2BCE-4CCE-42CC-99B2-D98C8DC55AB2}"/>
              </a:ext>
            </a:extLst>
          </p:cNvPr>
          <p:cNvSpPr>
            <a:spLocks noGrp="1"/>
          </p:cNvSpPr>
          <p:nvPr>
            <p:ph type="sldNum" sz="quarter" idx="12"/>
          </p:nvPr>
        </p:nvSpPr>
        <p:spPr/>
        <p:txBody>
          <a:bodyPr/>
          <a:lstStyle/>
          <a:p>
            <a:fld id="{C5A6F8BC-DD62-4089-913C-40D805C6F19B}" type="slidenum">
              <a:rPr lang="en-US" smtClean="0"/>
              <a:t>‹#›</a:t>
            </a:fld>
            <a:endParaRPr lang="en-US"/>
          </a:p>
        </p:txBody>
      </p:sp>
    </p:spTree>
    <p:extLst>
      <p:ext uri="{BB962C8B-B14F-4D97-AF65-F5344CB8AC3E}">
        <p14:creationId xmlns:p14="http://schemas.microsoft.com/office/powerpoint/2010/main" val="390307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609FD8-1C02-46CD-B482-CF58A73287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F78D5A-A227-4C69-9AA0-9E01F8B2B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94151-524D-417A-808F-9B0086BA1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89FED-1FC0-4729-BFD7-3566003ADDA7}" type="datetimeFigureOut">
              <a:rPr lang="en-US" smtClean="0"/>
              <a:t>5/22/20</a:t>
            </a:fld>
            <a:endParaRPr lang="en-US"/>
          </a:p>
        </p:txBody>
      </p:sp>
      <p:sp>
        <p:nvSpPr>
          <p:cNvPr id="5" name="Footer Placeholder 4">
            <a:extLst>
              <a:ext uri="{FF2B5EF4-FFF2-40B4-BE49-F238E27FC236}">
                <a16:creationId xmlns:a16="http://schemas.microsoft.com/office/drawing/2014/main" id="{0AEC438B-227E-45A9-AF0D-0C8138A2BD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547272-6492-4C2B-8723-26F3AC9634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6F8BC-DD62-4089-913C-40D805C6F19B}" type="slidenum">
              <a:rPr lang="en-US" smtClean="0"/>
              <a:t>‹#›</a:t>
            </a:fld>
            <a:endParaRPr lang="en-US"/>
          </a:p>
        </p:txBody>
      </p:sp>
    </p:spTree>
    <p:extLst>
      <p:ext uri="{BB962C8B-B14F-4D97-AF65-F5344CB8AC3E}">
        <p14:creationId xmlns:p14="http://schemas.microsoft.com/office/powerpoint/2010/main" val="1705888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4748-9412-4D31-8AD7-8EE7D0E6159B}"/>
              </a:ext>
            </a:extLst>
          </p:cNvPr>
          <p:cNvSpPr>
            <a:spLocks noGrp="1"/>
          </p:cNvSpPr>
          <p:nvPr>
            <p:ph type="ctrTitle"/>
          </p:nvPr>
        </p:nvSpPr>
        <p:spPr/>
        <p:txBody>
          <a:bodyPr/>
          <a:lstStyle/>
          <a:p>
            <a:r>
              <a:rPr lang="en-US" dirty="0"/>
              <a:t>How to Appeal Financial Aid Decisions</a:t>
            </a:r>
          </a:p>
        </p:txBody>
      </p:sp>
      <p:sp>
        <p:nvSpPr>
          <p:cNvPr id="3" name="Subtitle 2">
            <a:extLst>
              <a:ext uri="{FF2B5EF4-FFF2-40B4-BE49-F238E27FC236}">
                <a16:creationId xmlns:a16="http://schemas.microsoft.com/office/drawing/2014/main" id="{5BD84309-4E9C-4E82-AD62-D9CA8F8CD1BD}"/>
              </a:ext>
            </a:extLst>
          </p:cNvPr>
          <p:cNvSpPr>
            <a:spLocks noGrp="1"/>
          </p:cNvSpPr>
          <p:nvPr>
            <p:ph type="subTitle" idx="1"/>
          </p:nvPr>
        </p:nvSpPr>
        <p:spPr/>
        <p:txBody>
          <a:bodyPr>
            <a:normAutofit fontScale="62500" lnSpcReduction="20000"/>
          </a:bodyPr>
          <a:lstStyle/>
          <a:p>
            <a:endParaRPr lang="en-US" dirty="0"/>
          </a:p>
          <a:p>
            <a:r>
              <a:rPr lang="en-US" b="1" dirty="0"/>
              <a:t>With the economic downturn due to the COVID Pandemic , many students and families may want to appeal their FAFSA decisions.</a:t>
            </a:r>
          </a:p>
          <a:p>
            <a:endParaRPr lang="en-US" b="1" dirty="0"/>
          </a:p>
          <a:p>
            <a:endParaRPr lang="en-US" dirty="0"/>
          </a:p>
          <a:p>
            <a:r>
              <a:rPr lang="en-US" dirty="0"/>
              <a:t>This information is summarized from the Wall Street Journal, Friday, May 8, 2020.</a:t>
            </a:r>
          </a:p>
        </p:txBody>
      </p:sp>
    </p:spTree>
    <p:extLst>
      <p:ext uri="{BB962C8B-B14F-4D97-AF65-F5344CB8AC3E}">
        <p14:creationId xmlns:p14="http://schemas.microsoft.com/office/powerpoint/2010/main" val="257305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DEEB-E3DB-4D49-9D61-7508BBAD36AB}"/>
              </a:ext>
            </a:extLst>
          </p:cNvPr>
          <p:cNvSpPr>
            <a:spLocks noGrp="1"/>
          </p:cNvSpPr>
          <p:nvPr>
            <p:ph type="title"/>
          </p:nvPr>
        </p:nvSpPr>
        <p:spPr/>
        <p:txBody>
          <a:bodyPr/>
          <a:lstStyle/>
          <a:p>
            <a:r>
              <a:rPr lang="en-US" dirty="0"/>
              <a:t>Circumstances which might warrant an appeal</a:t>
            </a:r>
          </a:p>
        </p:txBody>
      </p:sp>
      <p:sp>
        <p:nvSpPr>
          <p:cNvPr id="3" name="Content Placeholder 2">
            <a:extLst>
              <a:ext uri="{FF2B5EF4-FFF2-40B4-BE49-F238E27FC236}">
                <a16:creationId xmlns:a16="http://schemas.microsoft.com/office/drawing/2014/main" id="{A0E3DB94-50DB-4579-9548-2F1E89CB9D0F}"/>
              </a:ext>
            </a:extLst>
          </p:cNvPr>
          <p:cNvSpPr>
            <a:spLocks noGrp="1"/>
          </p:cNvSpPr>
          <p:nvPr>
            <p:ph idx="1"/>
          </p:nvPr>
        </p:nvSpPr>
        <p:spPr/>
        <p:txBody>
          <a:bodyPr>
            <a:normAutofit fontScale="77500" lnSpcReduction="20000"/>
          </a:bodyPr>
          <a:lstStyle/>
          <a:p>
            <a:r>
              <a:rPr lang="en-US" dirty="0"/>
              <a:t>Because of the economic impact of the COVID pandemic, a family’s 2020 economic circumstances could be relevant from the previous year’s (2018 or 19) tax information contained in a FAFSA which has already been submitted.</a:t>
            </a:r>
          </a:p>
          <a:p>
            <a:endParaRPr lang="en-US" dirty="0"/>
          </a:p>
          <a:p>
            <a:r>
              <a:rPr lang="en-US" dirty="0"/>
              <a:t>Even schools which offer in-house merit aid may be willing to work with the student for recruiting purposes.</a:t>
            </a:r>
          </a:p>
          <a:p>
            <a:pPr marL="0" indent="0">
              <a:buNone/>
            </a:pPr>
            <a:endParaRPr lang="en-US" dirty="0"/>
          </a:p>
          <a:p>
            <a:r>
              <a:rPr lang="en-US" dirty="0"/>
              <a:t> Institutional funding is limited, so it is imperative to let them know as soon as possible of any pertinent changes.</a:t>
            </a:r>
          </a:p>
          <a:p>
            <a:pPr marL="0" indent="0">
              <a:buNone/>
            </a:pPr>
            <a:endParaRPr lang="en-US" dirty="0"/>
          </a:p>
          <a:p>
            <a:r>
              <a:rPr lang="en-US" dirty="0"/>
              <a:t>If you have not filled out a FAFSA or CSS Profile for he 20-21 academic year, it may not be too late.  Contact the institution and ask about their procedures for completing these forms and submission deadlines—even if the school’s website states that their deadline has already passed.</a:t>
            </a:r>
          </a:p>
          <a:p>
            <a:endParaRPr lang="en-US" dirty="0"/>
          </a:p>
        </p:txBody>
      </p:sp>
    </p:spTree>
    <p:extLst>
      <p:ext uri="{BB962C8B-B14F-4D97-AF65-F5344CB8AC3E}">
        <p14:creationId xmlns:p14="http://schemas.microsoft.com/office/powerpoint/2010/main" val="1247434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10386-7E39-4BC0-87A3-23E18D7BC8CC}"/>
              </a:ext>
            </a:extLst>
          </p:cNvPr>
          <p:cNvSpPr>
            <a:spLocks noGrp="1"/>
          </p:cNvSpPr>
          <p:nvPr>
            <p:ph type="title"/>
          </p:nvPr>
        </p:nvSpPr>
        <p:spPr/>
        <p:txBody>
          <a:bodyPr/>
          <a:lstStyle/>
          <a:p>
            <a:r>
              <a:rPr lang="en-US" dirty="0"/>
              <a:t>Follow the School’s Specific Guidelines:</a:t>
            </a:r>
          </a:p>
        </p:txBody>
      </p:sp>
      <p:sp>
        <p:nvSpPr>
          <p:cNvPr id="3" name="Content Placeholder 2">
            <a:extLst>
              <a:ext uri="{FF2B5EF4-FFF2-40B4-BE49-F238E27FC236}">
                <a16:creationId xmlns:a16="http://schemas.microsoft.com/office/drawing/2014/main" id="{AAF383AD-0720-46DD-9BEA-D2238DE3EAEF}"/>
              </a:ext>
            </a:extLst>
          </p:cNvPr>
          <p:cNvSpPr>
            <a:spLocks noGrp="1"/>
          </p:cNvSpPr>
          <p:nvPr>
            <p:ph sz="half" idx="1"/>
          </p:nvPr>
        </p:nvSpPr>
        <p:spPr/>
        <p:txBody>
          <a:bodyPr>
            <a:normAutofit lnSpcReduction="10000"/>
          </a:bodyPr>
          <a:lstStyle/>
          <a:p>
            <a:r>
              <a:rPr lang="en-US" dirty="0"/>
              <a:t>Websites will tell what is required</a:t>
            </a:r>
          </a:p>
          <a:p>
            <a:r>
              <a:rPr lang="en-US" dirty="0"/>
              <a:t>Some schools require a signed statement from the student with an explanation of the changes</a:t>
            </a:r>
          </a:p>
          <a:p>
            <a:r>
              <a:rPr lang="en-US" dirty="0"/>
              <a:t>Others ask students to submit a special in-house generated report—usually available on the website.</a:t>
            </a:r>
          </a:p>
        </p:txBody>
      </p:sp>
      <p:sp>
        <p:nvSpPr>
          <p:cNvPr id="4" name="Content Placeholder 3">
            <a:extLst>
              <a:ext uri="{FF2B5EF4-FFF2-40B4-BE49-F238E27FC236}">
                <a16:creationId xmlns:a16="http://schemas.microsoft.com/office/drawing/2014/main" id="{434AC644-D4A4-483B-BA4E-03FA2DAC4A00}"/>
              </a:ext>
            </a:extLst>
          </p:cNvPr>
          <p:cNvSpPr>
            <a:spLocks noGrp="1"/>
          </p:cNvSpPr>
          <p:nvPr>
            <p:ph sz="half" idx="2"/>
          </p:nvPr>
        </p:nvSpPr>
        <p:spPr/>
        <p:txBody>
          <a:bodyPr>
            <a:normAutofit lnSpcReduction="10000"/>
          </a:bodyPr>
          <a:lstStyle/>
          <a:p>
            <a:r>
              <a:rPr lang="en-US" dirty="0"/>
              <a:t>Provide relevant supporting documentation is support of the request.</a:t>
            </a:r>
          </a:p>
          <a:p>
            <a:r>
              <a:rPr lang="en-US" dirty="0"/>
              <a:t>This can include some or any of the following:  bills, signed letters from caregivers or medical providers, court documents, proof of unemployment benefits, pay stubs and various other out-of-pocket expenses.</a:t>
            </a:r>
          </a:p>
        </p:txBody>
      </p:sp>
    </p:spTree>
    <p:extLst>
      <p:ext uri="{BB962C8B-B14F-4D97-AF65-F5344CB8AC3E}">
        <p14:creationId xmlns:p14="http://schemas.microsoft.com/office/powerpoint/2010/main" val="3568956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A7AD-194C-4B7E-89F7-6F2A66C5AEDD}"/>
              </a:ext>
            </a:extLst>
          </p:cNvPr>
          <p:cNvSpPr>
            <a:spLocks noGrp="1"/>
          </p:cNvSpPr>
          <p:nvPr>
            <p:ph type="title"/>
          </p:nvPr>
        </p:nvSpPr>
        <p:spPr/>
        <p:txBody>
          <a:bodyPr/>
          <a:lstStyle/>
          <a:p>
            <a:r>
              <a:rPr lang="en-US" dirty="0"/>
              <a:t>Getting Help Online:</a:t>
            </a:r>
          </a:p>
        </p:txBody>
      </p:sp>
      <p:sp>
        <p:nvSpPr>
          <p:cNvPr id="3" name="Content Placeholder 2">
            <a:extLst>
              <a:ext uri="{FF2B5EF4-FFF2-40B4-BE49-F238E27FC236}">
                <a16:creationId xmlns:a16="http://schemas.microsoft.com/office/drawing/2014/main" id="{79F33995-BFFD-49BE-9B7B-335B58DDD8F4}"/>
              </a:ext>
            </a:extLst>
          </p:cNvPr>
          <p:cNvSpPr>
            <a:spLocks noGrp="1"/>
          </p:cNvSpPr>
          <p:nvPr>
            <p:ph idx="1"/>
          </p:nvPr>
        </p:nvSpPr>
        <p:spPr/>
        <p:txBody>
          <a:bodyPr/>
          <a:lstStyle/>
          <a:p>
            <a:r>
              <a:rPr lang="en-US" dirty="0"/>
              <a:t>Educate to Career, a nonprofit that assists families with college and career planning offers an online tool, the College Tuition Negotiator to help families negotiate more effectively.  This is a free tool!</a:t>
            </a:r>
          </a:p>
          <a:p>
            <a:r>
              <a:rPr lang="en-US" dirty="0"/>
              <a:t>The Seldin/Haring-Smith Foundation recently launched </a:t>
            </a:r>
            <a:r>
              <a:rPr lang="en-US" dirty="0" err="1"/>
              <a:t>SwiftStudent</a:t>
            </a:r>
            <a:r>
              <a:rPr lang="en-US" dirty="0"/>
              <a:t>, a free digital tool designed to help college students seeking adjustments to their financial aid packages.  </a:t>
            </a:r>
          </a:p>
          <a:p>
            <a:r>
              <a:rPr lang="en-US" dirty="0"/>
              <a:t>The latter could be useful in negotiating with schools which lack a formal appeals process.</a:t>
            </a:r>
          </a:p>
          <a:p>
            <a:endParaRPr lang="en-US" dirty="0"/>
          </a:p>
        </p:txBody>
      </p:sp>
    </p:spTree>
    <p:extLst>
      <p:ext uri="{BB962C8B-B14F-4D97-AF65-F5344CB8AC3E}">
        <p14:creationId xmlns:p14="http://schemas.microsoft.com/office/powerpoint/2010/main" val="1197855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4D86-E03D-44FD-A951-3D93055664F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0999FB6-5DC0-4E87-9390-C8689C3BF1A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94445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357</Words>
  <Application>Microsoft Macintosh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How to Appeal Financial Aid Decisions</vt:lpstr>
      <vt:lpstr>Circumstances which might warrant an appeal</vt:lpstr>
      <vt:lpstr>Follow the School’s Specific Guidelines:</vt:lpstr>
      <vt:lpstr>Getting Help Online: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appeal financial aid decisions</dc:title>
  <dc:creator>Susan Waldrum</dc:creator>
  <cp:lastModifiedBy>Max Welch</cp:lastModifiedBy>
  <cp:revision>4</cp:revision>
  <dcterms:created xsi:type="dcterms:W3CDTF">2020-05-18T17:48:18Z</dcterms:created>
  <dcterms:modified xsi:type="dcterms:W3CDTF">2020-05-22T19:33:31Z</dcterms:modified>
</cp:coreProperties>
</file>